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media19.MOV" ContentType="video/quicktime"/>
  <Override PartName="/ppt/media/image34.png" ContentType="image/png"/>
  <Override PartName="/ppt/media/image35.jpeg" ContentType="image/jpeg"/>
  <Override PartName="/ppt/media/image15.png" ContentType="image/png"/>
  <Override PartName="/ppt/media/image14.png" ContentType="image/png"/>
  <Override PartName="/ppt/media/image13.tif" ContentType="image/tiff"/>
  <Override PartName="/ppt/media/image12.tif" ContentType="image/tiff"/>
  <Override PartName="/ppt/media/image36.jpeg" ContentType="image/jpeg"/>
  <Override PartName="/ppt/media/image4.png" ContentType="image/png"/>
  <Override PartName="/ppt/media/image11.png" ContentType="image/png"/>
  <Override PartName="/ppt/media/image25.png" ContentType="image/png"/>
  <Override PartName="/ppt/media/image26.png" ContentType="image/png"/>
  <Override PartName="/ppt/media/image6.png" ContentType="image/png"/>
  <Override PartName="/ppt/media/image32.png" ContentType="image/png"/>
  <Override PartName="/ppt/media/image10.png" ContentType="image/png"/>
  <Override PartName="/ppt/media/image27.jpeg" ContentType="image/jpeg"/>
  <Override PartName="/ppt/media/image33.png" ContentType="image/png"/>
  <Override PartName="/ppt/media/image31.jpeg" ContentType="image/jpeg"/>
  <Override PartName="/ppt/media/image9.png" ContentType="image/png"/>
  <Override PartName="/ppt/media/image24.png" ContentType="image/png"/>
  <Override PartName="/ppt/media/image28.jpeg" ContentType="image/jpeg"/>
  <Override PartName="/ppt/media/image37.png" ContentType="image/png"/>
  <Override PartName="/ppt/media/image30.jpeg" ContentType="image/jpeg"/>
  <Override PartName="/ppt/media/image2.png" ContentType="image/png"/>
  <Override PartName="/ppt/media/image7.png" ContentType="image/png"/>
  <Override PartName="/ppt/media/image29.jpeg" ContentType="image/jpeg"/>
  <Override PartName="/ppt/media/image22.png" ContentType="image/png"/>
  <Override PartName="/ppt/media/image1.png" ContentType="image/png"/>
  <Override PartName="/ppt/media/image3.png" ContentType="image/png"/>
  <Override PartName="/ppt/media/image38.png" ContentType="image/png"/>
  <Override PartName="/ppt/media/image23.png" ContentType="image/png"/>
  <Override PartName="/ppt/media/image8.png" ContentType="image/png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11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</a:t>
            </a:r>
            <a:r>
              <a:rPr b="0" lang="en-US" sz="4400" spc="-1" strike="noStrike">
                <a:latin typeface="Arial"/>
              </a:rPr>
              <a:t>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</a:t>
            </a:r>
            <a:r>
              <a:rPr b="0" lang="en-US" sz="2000" spc="-1" strike="noStrike">
                <a:latin typeface="Arial"/>
              </a:rPr>
              <a:t>k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di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283A062-4163-4AA2-80A2-627113B85F1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F167C77-C7EA-4477-82EB-E77950315A7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B824FD7-9ED8-430F-B262-27AB9A6D255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DDC6D03-F599-4502-9D61-A64ABE641C4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Sensitive to background subtraction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No information about SNR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No information about photostability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Usually requires a user defined ROI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FEF6AA8-150A-4186-8309-D551ABEB502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couldn’t find the global shutter setting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Aren’t we then collecting light from the next frame during the readout phase?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D020C42-2D6A-4246-B448-730C9FF792B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93A300-CC94-4571-91F6-64BCD27425B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video" Target="../media/media19.MOV"/><Relationship Id="rId3" Type="http://schemas.microsoft.com/office/2007/relationships/media" Target="../media/media19.MOV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Text,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898560" y="2201040"/>
            <a:ext cx="5290560" cy="34783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489960" y="740520"/>
            <a:ext cx="59317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~4000 cells/mm^2 (MIN6)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~520,000 cells/cm^2 in hydrogel microwell arrays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[Ca2+] readout using Fluor4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1113480" y="46483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-1113480" y="27435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2747880" y="68400"/>
            <a:ext cx="7301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Dimension and size dependence of [Ca2+] synchronization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6323760" y="4558680"/>
            <a:ext cx="38300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High-glucose + TEA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~5 cell synchronization radius in 2D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Synchronization is scale-dependent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2D but not in 3D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" name="Picture 13" descr="Diagram&#10;&#10;Description automatically generated"/>
          <p:cNvPicPr/>
          <p:nvPr/>
        </p:nvPicPr>
        <p:blipFill>
          <a:blip r:embed="rId2"/>
          <a:srcRect l="0" t="0" r="0" b="43887"/>
          <a:stretch/>
        </p:blipFill>
        <p:spPr>
          <a:xfrm>
            <a:off x="6648480" y="710280"/>
            <a:ext cx="4927680" cy="3605760"/>
          </a:xfrm>
          <a:prstGeom prst="rect">
            <a:avLst/>
          </a:prstGeom>
          <a:ln>
            <a:noFill/>
          </a:ln>
        </p:spPr>
      </p:pic>
      <p:pic>
        <p:nvPicPr>
          <p:cNvPr id="52" name="Picture 14" descr="Diagram&#10;&#10;Description automatically generated"/>
          <p:cNvPicPr/>
          <p:nvPr/>
        </p:nvPicPr>
        <p:blipFill>
          <a:blip r:embed="rId3"/>
          <a:srcRect l="2539" t="61176" r="62620" b="7990"/>
          <a:stretch/>
        </p:blipFill>
        <p:spPr>
          <a:xfrm>
            <a:off x="10154520" y="4360680"/>
            <a:ext cx="1851120" cy="2136960"/>
          </a:xfrm>
          <a:prstGeom prst="rect">
            <a:avLst/>
          </a:prstGeom>
          <a:ln>
            <a:noFill/>
          </a:ln>
        </p:spPr>
      </p:pic>
      <p:sp>
        <p:nvSpPr>
          <p:cNvPr id="53" name="CustomShape 7"/>
          <p:cNvSpPr/>
          <p:nvPr/>
        </p:nvSpPr>
        <p:spPr>
          <a:xfrm>
            <a:off x="7014960" y="699480"/>
            <a:ext cx="6451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50um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4" descr=""/>
          <p:cNvPicPr/>
          <p:nvPr/>
        </p:nvPicPr>
        <p:blipFill>
          <a:blip r:embed="rId1"/>
          <a:stretch/>
        </p:blipFill>
        <p:spPr>
          <a:xfrm>
            <a:off x="6444360" y="1540440"/>
            <a:ext cx="4967280" cy="3725280"/>
          </a:xfrm>
          <a:prstGeom prst="rect">
            <a:avLst/>
          </a:prstGeom>
          <a:ln>
            <a:noFill/>
          </a:ln>
        </p:spPr>
      </p:pic>
      <p:pic>
        <p:nvPicPr>
          <p:cNvPr id="115" name="Picture 6" descr=""/>
          <p:cNvPicPr/>
          <p:nvPr/>
        </p:nvPicPr>
        <p:blipFill>
          <a:blip r:embed="rId2"/>
          <a:stretch/>
        </p:blipFill>
        <p:spPr>
          <a:xfrm rot="10800000">
            <a:off x="856800" y="1540440"/>
            <a:ext cx="4967280" cy="372528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2994120" y="282060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8152200" y="982080"/>
            <a:ext cx="1871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Rolling Shutter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149400" y="254160"/>
            <a:ext cx="353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Expose Out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777760" y="982080"/>
            <a:ext cx="1165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Any Row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1470600" y="5522040"/>
            <a:ext cx="3738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 when any row is exposing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6755400" y="5455800"/>
            <a:ext cx="4664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 when all rows are exposing and low during readout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rcRect l="5376" t="7168" r="7148" b="30940"/>
          <a:stretch/>
        </p:blipFill>
        <p:spPr>
          <a:xfrm>
            <a:off x="6401160" y="274680"/>
            <a:ext cx="4480200" cy="237708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164160" y="61200"/>
            <a:ext cx="2934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Pulsing Every Other Frame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rcRect l="14063" t="6234" r="9369" b="6258"/>
          <a:stretch/>
        </p:blipFill>
        <p:spPr>
          <a:xfrm>
            <a:off x="218880" y="3066480"/>
            <a:ext cx="3931920" cy="336996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rcRect l="14056" t="6234" r="9375" b="6258"/>
          <a:stretch/>
        </p:blipFill>
        <p:spPr>
          <a:xfrm>
            <a:off x="4095720" y="3066840"/>
            <a:ext cx="3931560" cy="336996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rcRect l="14056" t="4150" r="7813" b="6258"/>
          <a:stretch/>
        </p:blipFill>
        <p:spPr>
          <a:xfrm>
            <a:off x="7991280" y="3053520"/>
            <a:ext cx="3934080" cy="338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1_1" descr=""/>
          <p:cNvPicPr/>
          <p:nvPr/>
        </p:nvPicPr>
        <p:blipFill>
          <a:blip r:embed="rId1"/>
          <a:srcRect l="909" t="15959" r="453" b="10719"/>
          <a:stretch/>
        </p:blipFill>
        <p:spPr>
          <a:xfrm rot="10800000">
            <a:off x="662220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8071920" y="142956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9373320" y="144792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Picture 31_1" descr=""/>
          <p:cNvPicPr/>
          <p:nvPr/>
        </p:nvPicPr>
        <p:blipFill>
          <a:blip r:embed="rId2"/>
          <a:srcRect l="909" t="15959" r="453" b="10719"/>
          <a:stretch/>
        </p:blipFill>
        <p:spPr>
          <a:xfrm rot="10800000">
            <a:off x="137736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3425760" y="123732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2916720" y="171108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8161560" y="176004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2321640" y="198720"/>
            <a:ext cx="2334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7663680" y="190080"/>
            <a:ext cx="214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195120" y="10908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6035400" y="246888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457200" y="2468880"/>
            <a:ext cx="5851800" cy="438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 descr="Diagram&#10;&#10;Description automatically generated"/>
          <p:cNvPicPr/>
          <p:nvPr/>
        </p:nvPicPr>
        <p:blipFill>
          <a:blip r:embed="rId1"/>
          <a:srcRect l="0" t="0" r="0" b="50792"/>
          <a:stretch/>
        </p:blipFill>
        <p:spPr>
          <a:xfrm>
            <a:off x="893160" y="1529280"/>
            <a:ext cx="4940280" cy="3373560"/>
          </a:xfrm>
          <a:prstGeom prst="rect">
            <a:avLst/>
          </a:prstGeom>
          <a:ln>
            <a:noFill/>
          </a:ln>
        </p:spPr>
      </p:pic>
      <p:pic>
        <p:nvPicPr>
          <p:cNvPr id="55" name="Picture 5" descr="Diagram&#10;&#10;Description automatically generated"/>
          <p:cNvPicPr/>
          <p:nvPr/>
        </p:nvPicPr>
        <p:blipFill>
          <a:blip r:embed="rId2"/>
          <a:srcRect l="0" t="48731" r="0" b="0"/>
          <a:stretch/>
        </p:blipFill>
        <p:spPr>
          <a:xfrm>
            <a:off x="5432040" y="1671120"/>
            <a:ext cx="4940280" cy="3515040"/>
          </a:xfrm>
          <a:prstGeom prst="rect">
            <a:avLst/>
          </a:prstGeom>
          <a:ln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4110840" y="113400"/>
            <a:ext cx="40834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Coupled-resistor network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6578640" y="120240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8965440" y="115920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CustomShape 5"/>
          <p:cNvSpPr/>
          <p:nvPr/>
        </p:nvSpPr>
        <p:spPr>
          <a:xfrm>
            <a:off x="3936600" y="1169640"/>
            <a:ext cx="771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p&gt;0.5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" name="CustomShape 6"/>
          <p:cNvSpPr/>
          <p:nvPr/>
        </p:nvSpPr>
        <p:spPr>
          <a:xfrm>
            <a:off x="1902240" y="1169640"/>
            <a:ext cx="771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p&lt;0.5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-856440" y="25495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-856440" y="42447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CustomShape 9"/>
          <p:cNvSpPr/>
          <p:nvPr/>
        </p:nvSpPr>
        <p:spPr>
          <a:xfrm>
            <a:off x="10199520" y="4020120"/>
            <a:ext cx="16520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Suppression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(low glucose)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5" name="CustomShape 10"/>
          <p:cNvSpPr/>
          <p:nvPr/>
        </p:nvSpPr>
        <p:spPr>
          <a:xfrm>
            <a:off x="10112760" y="2162160"/>
            <a:ext cx="18252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Synchronization (high glucose)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Graphical user interfac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3724920" y="643320"/>
            <a:ext cx="5612040" cy="556992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2497680" y="6584040"/>
            <a:ext cx="8892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3915360" y="163440"/>
            <a:ext cx="4553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Wave velocity under 2D/3D coupling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2696400" y="240624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 flipV="1">
            <a:off x="3276720" y="1728360"/>
            <a:ext cx="793440" cy="67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5"/>
          <p:cNvSpPr/>
          <p:nvPr/>
        </p:nvSpPr>
        <p:spPr>
          <a:xfrm>
            <a:off x="3172680" y="2775600"/>
            <a:ext cx="55116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6"/>
          <p:cNvSpPr/>
          <p:nvPr/>
        </p:nvSpPr>
        <p:spPr>
          <a:xfrm>
            <a:off x="2824560" y="5190840"/>
            <a:ext cx="1161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P&lt;0.001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0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6673320" y="3185280"/>
            <a:ext cx="3619080" cy="334188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2001960" y="319320"/>
            <a:ext cx="428112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Interesting points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Low-pass frequency response of beta cells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Only small populations of cells (pacemakers) sense glucose stimulus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Unknown degree of randomness and strength of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Entrainment of cells to glucose stimulus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5" name="Picture 6" descr=""/>
          <p:cNvPicPr/>
          <p:nvPr/>
        </p:nvPicPr>
        <p:blipFill>
          <a:blip r:embed="rId2"/>
          <a:srcRect l="0" t="6971" r="47299" b="0"/>
          <a:stretch/>
        </p:blipFill>
        <p:spPr>
          <a:xfrm>
            <a:off x="6830640" y="172080"/>
            <a:ext cx="3234960" cy="319032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2720880" y="6572160"/>
            <a:ext cx="81097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Quantifying granule transport and controlling calcium oscillations in insulin-secreting beta cells.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2010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1" descr="A picture containing diagram&#10;&#10;Description automatically generated"/>
          <p:cNvPicPr/>
          <p:nvPr/>
        </p:nvPicPr>
        <p:blipFill>
          <a:blip r:embed="rId1"/>
          <a:srcRect l="3089" t="0" r="4145" b="0"/>
          <a:stretch/>
        </p:blipFill>
        <p:spPr>
          <a:xfrm>
            <a:off x="817200" y="1431360"/>
            <a:ext cx="3948840" cy="1549440"/>
          </a:xfrm>
          <a:prstGeom prst="rect">
            <a:avLst/>
          </a:prstGeom>
          <a:ln>
            <a:noFill/>
          </a:ln>
        </p:spPr>
      </p:pic>
      <p:pic>
        <p:nvPicPr>
          <p:cNvPr id="78" name="Picture 6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116680" y="249840"/>
            <a:ext cx="5418720" cy="642240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615600" y="145080"/>
            <a:ext cx="4355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Coupled phantom burster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 flipV="1">
            <a:off x="2608920" y="2954880"/>
            <a:ext cx="360" cy="39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1" name="CustomShape 3"/>
          <p:cNvSpPr/>
          <p:nvPr/>
        </p:nvSpPr>
        <p:spPr>
          <a:xfrm>
            <a:off x="1551960" y="3351960"/>
            <a:ext cx="22237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How is this distributed?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5150160" y="6596640"/>
            <a:ext cx="79142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Gap junction coupling and calcium waves in the pancreatic islet.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Biophysical Journal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08040" y="6578640"/>
            <a:ext cx="98661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Optical recording of action potentials in mammalian neurons using a microbial rhodopsin.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Nature Methods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4" name="Picture 9" descr="A picture containing text, outdoor object, star, colorful&#10;&#10;Description automatically generated"/>
          <p:cNvPicPr/>
          <p:nvPr/>
        </p:nvPicPr>
        <p:blipFill>
          <a:blip r:embed="rId1"/>
          <a:stretch/>
        </p:blipFill>
        <p:spPr>
          <a:xfrm>
            <a:off x="6950160" y="1857960"/>
            <a:ext cx="2749680" cy="2541240"/>
          </a:xfrm>
          <a:prstGeom prst="rect">
            <a:avLst/>
          </a:prstGeom>
          <a:ln>
            <a:noFill/>
          </a:ln>
        </p:spPr>
      </p:pic>
      <p:pic>
        <p:nvPicPr>
          <p:cNvPr id="85" name="Picture 2" descr="A black and white silhouette of a person's fac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6" name="Picture 6" descr="A black and white silhouette of a person's fac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7" name="Picture 19" descr="A picture containing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1893960" y="1948680"/>
            <a:ext cx="2996280" cy="583200"/>
          </a:xfrm>
          <a:prstGeom prst="rect">
            <a:avLst/>
          </a:prstGeom>
          <a:ln>
            <a:noFill/>
          </a:ln>
        </p:spPr>
      </p:pic>
      <p:pic>
        <p:nvPicPr>
          <p:cNvPr id="88" name="Picture 21" descr="A picture containing text&#10;&#10;Description automatically generated"/>
          <p:cNvPicPr/>
          <p:nvPr/>
        </p:nvPicPr>
        <p:blipFill>
          <a:blip r:embed="rId5"/>
          <a:stretch/>
        </p:blipFill>
        <p:spPr>
          <a:xfrm>
            <a:off x="1782000" y="2682720"/>
            <a:ext cx="3897720" cy="72288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3937320" y="792720"/>
            <a:ext cx="4404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Estimating membrane potentials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" name="Picture 24" descr="Text&#10;&#10;Description automatically generated"/>
          <p:cNvPicPr/>
          <p:nvPr/>
        </p:nvPicPr>
        <p:blipFill>
          <a:blip r:embed="rId6"/>
          <a:stretch/>
        </p:blipFill>
        <p:spPr>
          <a:xfrm>
            <a:off x="1644480" y="3453480"/>
            <a:ext cx="2944440" cy="945720"/>
          </a:xfrm>
          <a:prstGeom prst="rect">
            <a:avLst/>
          </a:prstGeom>
          <a:ln>
            <a:noFill/>
          </a:ln>
        </p:spPr>
      </p:pic>
      <p:pic>
        <p:nvPicPr>
          <p:cNvPr id="91" name="Picture 26" descr="Text&#10;&#10;Description automatically generated"/>
          <p:cNvPicPr/>
          <p:nvPr/>
        </p:nvPicPr>
        <p:blipFill>
          <a:blip r:embed="rId7"/>
          <a:stretch/>
        </p:blipFill>
        <p:spPr>
          <a:xfrm>
            <a:off x="4426560" y="3406680"/>
            <a:ext cx="1612080" cy="106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1" descr=""/>
          <p:cNvPicPr/>
          <p:nvPr/>
        </p:nvPicPr>
        <p:blipFill>
          <a:blip r:embed="rId1"/>
          <a:stretch/>
        </p:blipFill>
        <p:spPr>
          <a:xfrm>
            <a:off x="4905000" y="108720"/>
            <a:ext cx="6700680" cy="2729160"/>
          </a:xfrm>
          <a:prstGeom prst="rect">
            <a:avLst/>
          </a:prstGeom>
          <a:ln>
            <a:noFill/>
          </a:ln>
        </p:spPr>
      </p:pic>
      <p:pic>
        <p:nvPicPr>
          <p:cNvPr id="93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 rot="16200000">
            <a:off x="6637680" y="1814760"/>
            <a:ext cx="3555360" cy="5968440"/>
          </a:xfrm>
          <a:prstGeom prst="rect">
            <a:avLst/>
          </a:prstGeom>
          <a:ln>
            <a:noFill/>
          </a:ln>
        </p:spPr>
      </p:pic>
      <p:pic>
        <p:nvPicPr>
          <p:cNvPr id="94" name="Picture 14" descr=""/>
          <p:cNvPicPr/>
          <p:nvPr/>
        </p:nvPicPr>
        <p:blipFill>
          <a:blip r:embed="rId5"/>
          <a:stretch/>
        </p:blipFill>
        <p:spPr>
          <a:xfrm rot="5400000">
            <a:off x="309240" y="809640"/>
            <a:ext cx="4267440" cy="32004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841680" y="4670640"/>
            <a:ext cx="3840480" cy="22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Analog 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Onboard 10-bit ADC (6 channels)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16 MHz Arduino has ADC clock set to 16 MHz/128 = 125 kHz. Each conversion in AVR takes 13 ADC clocks so 125 kHz/13 ~ 10 kHz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12 digital I/O pins. No analog to digital conversion but input has to be 0 or 5V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1533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93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9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0" descr="A picture containing chart&#10;&#10;Description automatically generated"/>
          <p:cNvPicPr/>
          <p:nvPr/>
        </p:nvPicPr>
        <p:blipFill>
          <a:blip r:embed="rId1"/>
          <a:stretch/>
        </p:blipFill>
        <p:spPr>
          <a:xfrm>
            <a:off x="230400" y="333000"/>
            <a:ext cx="5841000" cy="438048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5799600" y="305640"/>
            <a:ext cx="5841000" cy="4380480"/>
          </a:xfrm>
          <a:prstGeom prst="rect">
            <a:avLst/>
          </a:prstGeom>
          <a:ln>
            <a:noFill/>
          </a:ln>
        </p:spPr>
      </p:pic>
      <p:pic>
        <p:nvPicPr>
          <p:cNvPr id="98" name="Picture 14" descr="Timeline&#10;&#10;Description automatically generated"/>
          <p:cNvPicPr/>
          <p:nvPr/>
        </p:nvPicPr>
        <p:blipFill>
          <a:blip r:embed="rId3"/>
          <a:srcRect l="0" t="0" r="64095" b="0"/>
          <a:stretch/>
        </p:blipFill>
        <p:spPr>
          <a:xfrm>
            <a:off x="1203840" y="4741920"/>
            <a:ext cx="3675240" cy="169056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735480" y="14832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854320" y="4973040"/>
            <a:ext cx="6055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Expose-Out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signal is high for each row the reset signal propagates past – </a:t>
            </a:r>
            <a:r>
              <a:rPr b="1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any row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that is exposing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Read-Out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signal is high when any row is digitizing (?)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222360" y="333000"/>
            <a:ext cx="360" cy="3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1" descr=""/>
          <p:cNvPicPr/>
          <p:nvPr/>
        </p:nvPicPr>
        <p:blipFill>
          <a:blip r:embed="rId1"/>
          <a:stretch/>
        </p:blipFill>
        <p:spPr>
          <a:xfrm>
            <a:off x="978480" y="3103920"/>
            <a:ext cx="4910400" cy="3682440"/>
          </a:xfrm>
          <a:prstGeom prst="rect">
            <a:avLst/>
          </a:prstGeom>
          <a:ln>
            <a:noFill/>
          </a:ln>
        </p:spPr>
      </p:pic>
      <p:pic>
        <p:nvPicPr>
          <p:cNvPr id="103" name="Picture 13" descr=""/>
          <p:cNvPicPr/>
          <p:nvPr/>
        </p:nvPicPr>
        <p:blipFill>
          <a:blip r:embed="rId2"/>
          <a:stretch/>
        </p:blipFill>
        <p:spPr>
          <a:xfrm>
            <a:off x="6145200" y="3103920"/>
            <a:ext cx="4910400" cy="3682440"/>
          </a:xfrm>
          <a:prstGeom prst="rect">
            <a:avLst/>
          </a:prstGeom>
          <a:ln>
            <a:noFill/>
          </a:ln>
        </p:spPr>
      </p:pic>
      <p:pic>
        <p:nvPicPr>
          <p:cNvPr id="104" name="Picture 21" descr=""/>
          <p:cNvPicPr/>
          <p:nvPr/>
        </p:nvPicPr>
        <p:blipFill>
          <a:blip r:embed="rId3"/>
          <a:srcRect l="909" t="15959" r="453" b="10719"/>
          <a:stretch/>
        </p:blipFill>
        <p:spPr>
          <a:xfrm rot="10800000">
            <a:off x="662220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8071920" y="142956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9373320" y="144792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31" descr=""/>
          <p:cNvPicPr/>
          <p:nvPr/>
        </p:nvPicPr>
        <p:blipFill>
          <a:blip r:embed="rId4"/>
          <a:srcRect l="909" t="15959" r="453" b="10719"/>
          <a:stretch/>
        </p:blipFill>
        <p:spPr>
          <a:xfrm rot="10800000">
            <a:off x="137736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3425760" y="1237320"/>
            <a:ext cx="360" cy="26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2916720" y="171108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8161560" y="176004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2321640" y="198720"/>
            <a:ext cx="2334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CustomShape 7"/>
          <p:cNvSpPr/>
          <p:nvPr/>
        </p:nvSpPr>
        <p:spPr>
          <a:xfrm>
            <a:off x="7663680" y="190080"/>
            <a:ext cx="214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CustomShape 8"/>
          <p:cNvSpPr/>
          <p:nvPr/>
        </p:nvSpPr>
        <p:spPr>
          <a:xfrm>
            <a:off x="195120" y="10908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8337</TotalTime>
  <Application>LibreOffice/6.4.0.3$Linux_X86_64 LibreOffice_project/40$Build-3</Application>
  <Words>438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2021-01-17T00:10:17Z</dcterms:created>
  <dc:creator>Clayton Seitz</dc:creator>
  <dc:description/>
  <dc:language>en-US</dc:language>
  <cp:lastModifiedBy/>
  <cp:lastPrinted>2021-02-18T18:53:09Z</cp:lastPrinted>
  <dcterms:modified xsi:type="dcterms:W3CDTF">2021-03-01T15:48:19Z</dcterms:modified>
  <cp:revision>281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